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Average"/>
      <p:regular r:id="rId18"/>
    </p:embeddedFont>
    <p:embeddedFont>
      <p:font typeface="Oswald"/>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Oswa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Oswald-regular.fntdata"/><Relationship Id="rId6" Type="http://schemas.openxmlformats.org/officeDocument/2006/relationships/slide" Target="slides/slide2.xml"/><Relationship Id="rId18" Type="http://schemas.openxmlformats.org/officeDocument/2006/relationships/font" Target="fonts/Average-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519607" y="-571500"/>
            <a:ext cx="7801500" cy="1730100"/>
          </a:xfrm>
          <a:prstGeom prst="rect">
            <a:avLst/>
          </a:prstGeom>
        </p:spPr>
        <p:txBody>
          <a:bodyPr anchorCtr="0" anchor="b" bIns="91425" lIns="91425" rIns="91425" tIns="91425">
            <a:noAutofit/>
          </a:bodyPr>
          <a:lstStyle/>
          <a:p>
            <a:pPr lvl="0">
              <a:spcBef>
                <a:spcPts val="0"/>
              </a:spcBef>
              <a:buNone/>
            </a:pPr>
            <a:r>
              <a:rPr lang="en"/>
              <a:t>Command Design Pattern</a:t>
            </a:r>
          </a:p>
        </p:txBody>
      </p:sp>
      <p:pic>
        <p:nvPicPr>
          <p:cNvPr id="60" name="Shape 60"/>
          <p:cNvPicPr preferRelativeResize="0"/>
          <p:nvPr/>
        </p:nvPicPr>
        <p:blipFill>
          <a:blip r:embed="rId3">
            <a:alphaModFix/>
          </a:blip>
          <a:stretch>
            <a:fillRect/>
          </a:stretch>
        </p:blipFill>
        <p:spPr>
          <a:xfrm>
            <a:off x="2736174" y="1240274"/>
            <a:ext cx="3671650" cy="3671650"/>
          </a:xfrm>
          <a:prstGeom prst="rect">
            <a:avLst/>
          </a:prstGeom>
          <a:noFill/>
          <a:ln>
            <a:noFill/>
          </a:ln>
        </p:spPr>
      </p:pic>
      <p:sp>
        <p:nvSpPr>
          <p:cNvPr id="61" name="Shape 61"/>
          <p:cNvSpPr txBox="1"/>
          <p:nvPr/>
        </p:nvSpPr>
        <p:spPr>
          <a:xfrm>
            <a:off x="7720525" y="3934050"/>
            <a:ext cx="2031900" cy="853500"/>
          </a:xfrm>
          <a:prstGeom prst="rect">
            <a:avLst/>
          </a:prstGeom>
          <a:noFill/>
          <a:ln>
            <a:noFill/>
          </a:ln>
        </p:spPr>
        <p:txBody>
          <a:bodyPr anchorCtr="0" anchor="t" bIns="91425" lIns="91425" rIns="91425" tIns="91425">
            <a:noAutofit/>
          </a:bodyPr>
          <a:lstStyle/>
          <a:p>
            <a:pPr lvl="0">
              <a:spcBef>
                <a:spcPts val="0"/>
              </a:spcBef>
              <a:buNone/>
            </a:pPr>
            <a:r>
              <a:rPr lang="en" sz="1800">
                <a:solidFill>
                  <a:srgbClr val="EFEFEF"/>
                </a:solidFill>
                <a:latin typeface="Average"/>
                <a:ea typeface="Average"/>
                <a:cs typeface="Average"/>
                <a:sym typeface="Average"/>
              </a:rPr>
              <a:t>Archit.s</a:t>
            </a:r>
          </a:p>
          <a:p>
            <a:pPr lvl="0">
              <a:spcBef>
                <a:spcPts val="0"/>
              </a:spcBef>
              <a:buNone/>
            </a:pPr>
            <a:r>
              <a:rPr lang="en" sz="1800">
                <a:solidFill>
                  <a:srgbClr val="EFEFEF"/>
                </a:solidFill>
                <a:latin typeface="Average"/>
                <a:ea typeface="Average"/>
                <a:cs typeface="Average"/>
                <a:sym typeface="Average"/>
              </a:rPr>
              <a:t>Yash.r</a:t>
            </a:r>
          </a:p>
          <a:p>
            <a:pPr lvl="0">
              <a:spcBef>
                <a:spcPts val="0"/>
              </a:spcBef>
              <a:buNone/>
            </a:pPr>
            <a:r>
              <a:rPr lang="en" sz="1800">
                <a:solidFill>
                  <a:srgbClr val="EFEFEF"/>
                </a:solidFill>
                <a:latin typeface="Average"/>
                <a:ea typeface="Average"/>
                <a:cs typeface="Average"/>
                <a:sym typeface="Average"/>
              </a:rPr>
              <a:t>Ruben.m</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type="title"/>
          </p:nvPr>
        </p:nvSpPr>
        <p:spPr>
          <a:xfrm>
            <a:off x="230525" y="1912650"/>
            <a:ext cx="4045200" cy="1318200"/>
          </a:xfrm>
          <a:prstGeom prst="rect">
            <a:avLst/>
          </a:prstGeom>
        </p:spPr>
        <p:txBody>
          <a:bodyPr anchorCtr="0" anchor="ctr" bIns="91425" lIns="91425" rIns="91425" tIns="91425">
            <a:noAutofit/>
          </a:bodyPr>
          <a:lstStyle/>
          <a:p>
            <a:pPr lvl="0" rtl="0">
              <a:spcBef>
                <a:spcPts val="0"/>
              </a:spcBef>
              <a:buNone/>
            </a:pPr>
            <a:r>
              <a:rPr lang="en"/>
              <a:t>Why?</a:t>
            </a:r>
          </a:p>
        </p:txBody>
      </p:sp>
      <p:sp>
        <p:nvSpPr>
          <p:cNvPr id="133" name="Shape 133"/>
          <p:cNvSpPr txBox="1"/>
          <p:nvPr>
            <p:ph idx="2" type="body"/>
          </p:nvPr>
        </p:nvSpPr>
        <p:spPr>
          <a:xfrm>
            <a:off x="5032800" y="595925"/>
            <a:ext cx="3837000" cy="3695100"/>
          </a:xfrm>
          <a:prstGeom prst="rect">
            <a:avLst/>
          </a:prstGeom>
          <a:ln>
            <a:noFill/>
          </a:ln>
        </p:spPr>
        <p:txBody>
          <a:bodyPr anchorCtr="0" anchor="ctr" bIns="91425" lIns="91425" rIns="91425" tIns="91425">
            <a:noAutofit/>
          </a:bodyPr>
          <a:lstStyle/>
          <a:p>
            <a:pPr indent="-381000" lvl="0" marL="457200" rtl="0">
              <a:lnSpc>
                <a:spcPct val="100000"/>
              </a:lnSpc>
              <a:spcBef>
                <a:spcPts val="0"/>
              </a:spcBef>
              <a:buClr>
                <a:srgbClr val="000000"/>
              </a:buClr>
              <a:buSzPct val="100000"/>
              <a:buAutoNum type="arabicPeriod"/>
            </a:pPr>
            <a:r>
              <a:rPr lang="en" sz="2400">
                <a:solidFill>
                  <a:srgbClr val="000000"/>
                </a:solidFill>
                <a:highlight>
                  <a:srgbClr val="FFFFFF"/>
                </a:highlight>
              </a:rPr>
              <a:t>Command design pattern is used to implement </a:t>
            </a:r>
            <a:r>
              <a:rPr b="1" lang="en" sz="2400">
                <a:solidFill>
                  <a:srgbClr val="000000"/>
                </a:solidFill>
                <a:highlight>
                  <a:srgbClr val="FFFFFF"/>
                </a:highlight>
              </a:rPr>
              <a:t>decoupling </a:t>
            </a:r>
            <a:r>
              <a:rPr lang="en" sz="2400">
                <a:solidFill>
                  <a:srgbClr val="000000"/>
                </a:solidFill>
                <a:highlight>
                  <a:srgbClr val="FFFFFF"/>
                </a:highlight>
              </a:rPr>
              <a:t>in a </a:t>
            </a:r>
            <a:r>
              <a:rPr b="1" lang="en" sz="2400">
                <a:solidFill>
                  <a:srgbClr val="000000"/>
                </a:solidFill>
                <a:highlight>
                  <a:srgbClr val="FFFFFF"/>
                </a:highlight>
              </a:rPr>
              <a:t>request-response </a:t>
            </a:r>
            <a:r>
              <a:rPr lang="en" sz="2400">
                <a:solidFill>
                  <a:srgbClr val="000000"/>
                </a:solidFill>
                <a:highlight>
                  <a:srgbClr val="FFFFFF"/>
                </a:highlight>
              </a:rPr>
              <a:t>model.</a:t>
            </a:r>
          </a:p>
          <a:p>
            <a:pPr indent="-381000" lvl="0" marL="457200" marR="279400" rtl="0">
              <a:lnSpc>
                <a:spcPct val="100000"/>
              </a:lnSpc>
              <a:spcBef>
                <a:spcPts val="0"/>
              </a:spcBef>
              <a:buClr>
                <a:srgbClr val="333333"/>
              </a:buClr>
              <a:buSzPct val="100000"/>
              <a:buAutoNum type="arabicPeriod"/>
            </a:pPr>
            <a:r>
              <a:rPr lang="en" sz="2400">
                <a:solidFill>
                  <a:srgbClr val="333333"/>
                </a:solidFill>
              </a:rPr>
              <a:t>Extensions is easy and can be done without changing the </a:t>
            </a:r>
            <a:r>
              <a:rPr b="1" lang="en" sz="2400">
                <a:solidFill>
                  <a:srgbClr val="333333"/>
                </a:solidFill>
              </a:rPr>
              <a:t>existing </a:t>
            </a:r>
            <a:r>
              <a:rPr lang="en" sz="2400">
                <a:solidFill>
                  <a:srgbClr val="333333"/>
                </a:solidFill>
              </a:rPr>
              <a:t>code.</a:t>
            </a:r>
          </a:p>
          <a:p>
            <a:pPr indent="-381000" lvl="0" marL="457200" marR="279400" rtl="0">
              <a:lnSpc>
                <a:spcPct val="100000"/>
              </a:lnSpc>
              <a:spcBef>
                <a:spcPts val="0"/>
              </a:spcBef>
              <a:spcAft>
                <a:spcPts val="0"/>
              </a:spcAft>
              <a:buClr>
                <a:srgbClr val="333333"/>
              </a:buClr>
              <a:buSzPct val="100000"/>
              <a:buAutoNum type="arabicPeriod"/>
            </a:pPr>
            <a:r>
              <a:rPr lang="en" sz="2400">
                <a:solidFill>
                  <a:srgbClr val="333333"/>
                </a:solidFill>
              </a:rPr>
              <a:t>You can also define a rollback system with the Command pattern.</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Shape 138"/>
          <p:cNvPicPr preferRelativeResize="0"/>
          <p:nvPr/>
        </p:nvPicPr>
        <p:blipFill>
          <a:blip r:embed="rId3">
            <a:alphaModFix/>
          </a:blip>
          <a:stretch>
            <a:fillRect/>
          </a:stretch>
        </p:blipFill>
        <p:spPr>
          <a:xfrm>
            <a:off x="361550" y="245700"/>
            <a:ext cx="8385900" cy="4547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Shape 143"/>
          <p:cNvPicPr preferRelativeResize="0"/>
          <p:nvPr/>
        </p:nvPicPr>
        <p:blipFill>
          <a:blip r:embed="rId3">
            <a:alphaModFix/>
          </a:blip>
          <a:stretch>
            <a:fillRect/>
          </a:stretch>
        </p:blipFill>
        <p:spPr>
          <a:xfrm>
            <a:off x="152400" y="108775"/>
            <a:ext cx="4874475" cy="1582399"/>
          </a:xfrm>
          <a:prstGeom prst="rect">
            <a:avLst/>
          </a:prstGeom>
          <a:noFill/>
          <a:ln>
            <a:noFill/>
          </a:ln>
        </p:spPr>
      </p:pic>
      <p:pic>
        <p:nvPicPr>
          <p:cNvPr id="144" name="Shape 144"/>
          <p:cNvPicPr preferRelativeResize="0"/>
          <p:nvPr/>
        </p:nvPicPr>
        <p:blipFill>
          <a:blip r:embed="rId4">
            <a:alphaModFix/>
          </a:blip>
          <a:stretch>
            <a:fillRect/>
          </a:stretch>
        </p:blipFill>
        <p:spPr>
          <a:xfrm>
            <a:off x="2822500" y="1461700"/>
            <a:ext cx="6123399" cy="1967299"/>
          </a:xfrm>
          <a:prstGeom prst="rect">
            <a:avLst/>
          </a:prstGeom>
          <a:noFill/>
          <a:ln>
            <a:noFill/>
          </a:ln>
        </p:spPr>
      </p:pic>
      <p:pic>
        <p:nvPicPr>
          <p:cNvPr id="145" name="Shape 145"/>
          <p:cNvPicPr preferRelativeResize="0"/>
          <p:nvPr/>
        </p:nvPicPr>
        <p:blipFill>
          <a:blip r:embed="rId5">
            <a:alphaModFix/>
          </a:blip>
          <a:stretch>
            <a:fillRect/>
          </a:stretch>
        </p:blipFill>
        <p:spPr>
          <a:xfrm>
            <a:off x="152400" y="3324025"/>
            <a:ext cx="5702549" cy="1749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Disadvantages</a:t>
            </a:r>
          </a:p>
        </p:txBody>
      </p:sp>
      <p:sp>
        <p:nvSpPr>
          <p:cNvPr id="151" name="Shape 151"/>
          <p:cNvSpPr txBox="1"/>
          <p:nvPr>
            <p:ph idx="1" type="body"/>
          </p:nvPr>
        </p:nvSpPr>
        <p:spPr>
          <a:xfrm>
            <a:off x="311700" y="1152475"/>
            <a:ext cx="3444000" cy="3416400"/>
          </a:xfrm>
          <a:prstGeom prst="rect">
            <a:avLst/>
          </a:prstGeom>
        </p:spPr>
        <p:txBody>
          <a:bodyPr anchorCtr="0" anchor="t" bIns="91425" lIns="91425" rIns="91425" tIns="91425">
            <a:noAutofit/>
          </a:bodyPr>
          <a:lstStyle/>
          <a:p>
            <a:pPr lvl="0" rtl="0">
              <a:spcBef>
                <a:spcPts val="0"/>
              </a:spcBef>
              <a:spcAft>
                <a:spcPts val="0"/>
              </a:spcAft>
              <a:buNone/>
            </a:pPr>
            <a:r>
              <a:t/>
            </a:r>
            <a:endParaRPr b="1" sz="2100">
              <a:solidFill>
                <a:schemeClr val="dk1"/>
              </a:solidFill>
            </a:endParaRPr>
          </a:p>
          <a:p>
            <a:pPr indent="-361950" lvl="0" marL="457200" rtl="0">
              <a:lnSpc>
                <a:spcPct val="115000"/>
              </a:lnSpc>
              <a:spcBef>
                <a:spcPts val="0"/>
              </a:spcBef>
              <a:spcAft>
                <a:spcPts val="0"/>
              </a:spcAft>
              <a:buClr>
                <a:schemeClr val="dk1"/>
              </a:buClr>
              <a:buSzPct val="100000"/>
              <a:buChar char="➔"/>
            </a:pPr>
            <a:r>
              <a:rPr b="1" lang="en" sz="2100">
                <a:solidFill>
                  <a:schemeClr val="dk1"/>
                </a:solidFill>
              </a:rPr>
              <a:t>Increases the Number Of Classes </a:t>
            </a:r>
          </a:p>
          <a:p>
            <a:pPr lvl="0" rtl="0">
              <a:lnSpc>
                <a:spcPct val="115000"/>
              </a:lnSpc>
              <a:spcBef>
                <a:spcPts val="0"/>
              </a:spcBef>
              <a:spcAft>
                <a:spcPts val="0"/>
              </a:spcAft>
              <a:buNone/>
            </a:pPr>
            <a:r>
              <a:t/>
            </a:r>
            <a:endParaRPr b="1" sz="2100">
              <a:solidFill>
                <a:schemeClr val="dk1"/>
              </a:solidFill>
            </a:endParaRPr>
          </a:p>
          <a:p>
            <a:pPr indent="-361950" lvl="0" marL="457200" rtl="0">
              <a:lnSpc>
                <a:spcPct val="115000"/>
              </a:lnSpc>
              <a:spcBef>
                <a:spcPts val="0"/>
              </a:spcBef>
              <a:spcAft>
                <a:spcPts val="0"/>
              </a:spcAft>
              <a:buClr>
                <a:schemeClr val="dk1"/>
              </a:buClr>
              <a:buSzPct val="100000"/>
              <a:buChar char="➔"/>
            </a:pPr>
            <a:r>
              <a:rPr b="1" lang="en" sz="2100">
                <a:solidFill>
                  <a:schemeClr val="dk1"/>
                </a:solidFill>
              </a:rPr>
              <a:t>Causes confusion during implementation</a:t>
            </a:r>
          </a:p>
          <a:p>
            <a:pPr lvl="0" rtl="0">
              <a:spcBef>
                <a:spcPts val="0"/>
              </a:spcBef>
              <a:spcAft>
                <a:spcPts val="0"/>
              </a:spcAft>
              <a:buNone/>
            </a:pPr>
            <a:r>
              <a:t/>
            </a:r>
            <a:endParaRPr/>
          </a:p>
        </p:txBody>
      </p:sp>
      <p:pic>
        <p:nvPicPr>
          <p:cNvPr id="152" name="Shape 152"/>
          <p:cNvPicPr preferRelativeResize="0"/>
          <p:nvPr/>
        </p:nvPicPr>
        <p:blipFill>
          <a:blip r:embed="rId3">
            <a:alphaModFix/>
          </a:blip>
          <a:stretch>
            <a:fillRect/>
          </a:stretch>
        </p:blipFill>
        <p:spPr>
          <a:xfrm>
            <a:off x="4088850" y="514987"/>
            <a:ext cx="4743450" cy="3895725"/>
          </a:xfrm>
          <a:prstGeom prst="rect">
            <a:avLst/>
          </a:prstGeom>
          <a:noFill/>
          <a:ln>
            <a:noFill/>
          </a:ln>
        </p:spPr>
      </p:pic>
      <p:sp>
        <p:nvSpPr>
          <p:cNvPr id="153" name="Shape 153"/>
          <p:cNvSpPr txBox="1"/>
          <p:nvPr/>
        </p:nvSpPr>
        <p:spPr>
          <a:xfrm>
            <a:off x="4088750" y="3101100"/>
            <a:ext cx="4743600" cy="852900"/>
          </a:xfrm>
          <a:prstGeom prst="rect">
            <a:avLst/>
          </a:prstGeom>
          <a:solidFill>
            <a:schemeClr val="dk1"/>
          </a:solidFill>
          <a:ln>
            <a:noFill/>
          </a:ln>
        </p:spPr>
        <p:txBody>
          <a:bodyPr anchorCtr="0" anchor="t" bIns="91425" lIns="91425" rIns="91425" tIns="91425">
            <a:noAutofit/>
          </a:bodyPr>
          <a:lstStyle/>
          <a:p>
            <a:pPr lvl="0">
              <a:spcBef>
                <a:spcPts val="0"/>
              </a:spcBef>
              <a:buNone/>
            </a:pPr>
            <a:r>
              <a:rPr b="1" lang="en" sz="2400"/>
              <a:t>I’m Going to make it way harder than it needs to be </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Shape 66"/>
          <p:cNvSpPr txBox="1"/>
          <p:nvPr>
            <p:ph type="title"/>
          </p:nvPr>
        </p:nvSpPr>
        <p:spPr>
          <a:xfrm>
            <a:off x="265500" y="1912650"/>
            <a:ext cx="4045199" cy="1318199"/>
          </a:xfrm>
          <a:prstGeom prst="rect">
            <a:avLst/>
          </a:prstGeom>
        </p:spPr>
        <p:txBody>
          <a:bodyPr anchorCtr="0" anchor="ctr" bIns="91425" lIns="91425" rIns="91425" tIns="91425">
            <a:noAutofit/>
          </a:bodyPr>
          <a:lstStyle/>
          <a:p>
            <a:pPr lvl="0">
              <a:spcBef>
                <a:spcPts val="0"/>
              </a:spcBef>
              <a:buNone/>
            </a:pPr>
            <a:r>
              <a:rPr lang="en"/>
              <a:t>Overview</a:t>
            </a:r>
          </a:p>
        </p:txBody>
      </p:sp>
      <p:sp>
        <p:nvSpPr>
          <p:cNvPr id="67" name="Shape 67"/>
          <p:cNvSpPr txBox="1"/>
          <p:nvPr>
            <p:ph idx="2" type="body"/>
          </p:nvPr>
        </p:nvSpPr>
        <p:spPr>
          <a:xfrm>
            <a:off x="4939500" y="724200"/>
            <a:ext cx="3837000" cy="3695099"/>
          </a:xfrm>
          <a:prstGeom prst="rect">
            <a:avLst/>
          </a:prstGeom>
        </p:spPr>
        <p:txBody>
          <a:bodyPr anchorCtr="0" anchor="ctr" bIns="91425" lIns="91425" rIns="91425" tIns="91425">
            <a:noAutofit/>
          </a:bodyPr>
          <a:lstStyle/>
          <a:p>
            <a:pPr lvl="0" rtl="0">
              <a:lnSpc>
                <a:spcPct val="120000"/>
              </a:lnSpc>
              <a:spcBef>
                <a:spcPts val="1500"/>
              </a:spcBef>
              <a:spcAft>
                <a:spcPts val="400"/>
              </a:spcAft>
              <a:buNone/>
            </a:pPr>
            <a:r>
              <a:rPr b="1" lang="en" sz="1900">
                <a:solidFill>
                  <a:srgbClr val="262626"/>
                </a:solidFill>
                <a:latin typeface="Arial"/>
                <a:ea typeface="Arial"/>
                <a:cs typeface="Arial"/>
                <a:sym typeface="Arial"/>
              </a:rPr>
              <a:t>The Command Pattern</a:t>
            </a:r>
          </a:p>
          <a:p>
            <a:pPr lvl="0">
              <a:spcBef>
                <a:spcPts val="0"/>
              </a:spcBef>
              <a:buNone/>
            </a:pPr>
            <a:r>
              <a:rPr lang="en" sz="1450">
                <a:solidFill>
                  <a:srgbClr val="262626"/>
                </a:solidFill>
                <a:highlight>
                  <a:srgbClr val="FFFFFF"/>
                </a:highlight>
                <a:latin typeface="Georgia"/>
                <a:ea typeface="Georgia"/>
                <a:cs typeface="Georgia"/>
                <a:sym typeface="Georgia"/>
              </a:rPr>
              <a:t>The Command pattern is a </a:t>
            </a:r>
            <a:r>
              <a:rPr b="1" lang="en" sz="1450">
                <a:solidFill>
                  <a:srgbClr val="262626"/>
                </a:solidFill>
                <a:latin typeface="Georgia"/>
                <a:ea typeface="Georgia"/>
                <a:cs typeface="Georgia"/>
                <a:sym typeface="Georgia"/>
              </a:rPr>
              <a:t>behavioural  design </a:t>
            </a:r>
            <a:r>
              <a:rPr lang="en" sz="1450">
                <a:solidFill>
                  <a:srgbClr val="262626"/>
                </a:solidFill>
                <a:highlight>
                  <a:srgbClr val="FFFFFF"/>
                </a:highlight>
                <a:latin typeface="Georgia"/>
                <a:ea typeface="Georgia"/>
                <a:cs typeface="Georgia"/>
                <a:sym typeface="Georgia"/>
              </a:rPr>
              <a:t>pattern in which an object is used to represent and encapsulate all the information needed to call a method at a later time.</a:t>
            </a:r>
          </a:p>
          <a:p>
            <a:pPr lvl="0">
              <a:spcBef>
                <a:spcPts val="0"/>
              </a:spcBef>
              <a:buNone/>
            </a:pPr>
            <a:r>
              <a:rPr lang="en" sz="1450">
                <a:solidFill>
                  <a:srgbClr val="262626"/>
                </a:solidFill>
                <a:highlight>
                  <a:srgbClr val="FFFFFF"/>
                </a:highlight>
                <a:latin typeface="Georgia"/>
                <a:ea typeface="Georgia"/>
                <a:cs typeface="Georgia"/>
                <a:sym typeface="Georgia"/>
              </a:rPr>
              <a:t>The information includes the method name, the object that owns the method and values for method parameters.</a:t>
            </a:r>
          </a:p>
          <a:p>
            <a:pPr lvl="0">
              <a:spcBef>
                <a:spcPts val="0"/>
              </a:spcBef>
              <a:buNone/>
            </a:pPr>
            <a:r>
              <a:rPr lang="en" sz="1450">
                <a:solidFill>
                  <a:srgbClr val="262626"/>
                </a:solidFill>
                <a:highlight>
                  <a:srgbClr val="FFFFFF"/>
                </a:highlight>
                <a:latin typeface="Georgia"/>
                <a:ea typeface="Georgia"/>
                <a:cs typeface="Georgia"/>
                <a:sym typeface="Georgia"/>
              </a:rPr>
              <a:t>This helps us in parameterizing clients with different requests, queue or log requests and support undoable operations</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title"/>
          </p:nvPr>
        </p:nvSpPr>
        <p:spPr>
          <a:xfrm>
            <a:off x="265500" y="1081400"/>
            <a:ext cx="4045200" cy="1710300"/>
          </a:xfrm>
          <a:prstGeom prst="rect">
            <a:avLst/>
          </a:prstGeom>
        </p:spPr>
        <p:txBody>
          <a:bodyPr anchorCtr="0" anchor="b" bIns="91425" lIns="91425" rIns="91425" tIns="91425">
            <a:noAutofit/>
          </a:bodyPr>
          <a:lstStyle/>
          <a:p>
            <a:pPr lvl="0">
              <a:spcBef>
                <a:spcPts val="0"/>
              </a:spcBef>
              <a:buNone/>
            </a:pPr>
            <a:r>
              <a:rPr lang="en"/>
              <a:t>Command Pattern : Participants</a:t>
            </a:r>
          </a:p>
        </p:txBody>
      </p:sp>
      <p:sp>
        <p:nvSpPr>
          <p:cNvPr id="73" name="Shape 73"/>
          <p:cNvSpPr txBox="1"/>
          <p:nvPr>
            <p:ph idx="2" type="body"/>
          </p:nvPr>
        </p:nvSpPr>
        <p:spPr>
          <a:xfrm>
            <a:off x="4939500" y="724200"/>
            <a:ext cx="3837000" cy="3695100"/>
          </a:xfrm>
          <a:prstGeom prst="rect">
            <a:avLst/>
          </a:prstGeom>
        </p:spPr>
        <p:txBody>
          <a:bodyPr anchorCtr="0" anchor="t" bIns="91425" lIns="91425" rIns="91425" tIns="91425">
            <a:noAutofit/>
          </a:bodyPr>
          <a:lstStyle/>
          <a:p>
            <a:pPr indent="-330200" lvl="0" marL="457200" rtl="0">
              <a:spcBef>
                <a:spcPts val="0"/>
              </a:spcBef>
              <a:buSzPct val="100000"/>
            </a:pPr>
            <a:r>
              <a:rPr b="1" lang="en" sz="1600" u="sng"/>
              <a:t>Command</a:t>
            </a:r>
            <a:r>
              <a:rPr lang="en" sz="1600"/>
              <a:t> declares an interface for executing an operation</a:t>
            </a:r>
          </a:p>
          <a:p>
            <a:pPr indent="-330200" lvl="0" marL="457200" rtl="0">
              <a:spcBef>
                <a:spcPts val="0"/>
              </a:spcBef>
              <a:buSzPct val="100000"/>
            </a:pPr>
            <a:r>
              <a:rPr b="1" lang="en" sz="1600" u="sng"/>
              <a:t>ConcreteCommand</a:t>
            </a:r>
            <a:r>
              <a:rPr lang="en" sz="1600"/>
              <a:t> implements execute() by invoking the operations on receiver.</a:t>
            </a:r>
          </a:p>
          <a:p>
            <a:pPr indent="-330200" lvl="0" marL="457200" rtl="0">
              <a:spcBef>
                <a:spcPts val="0"/>
              </a:spcBef>
              <a:buSzPct val="100000"/>
            </a:pPr>
            <a:r>
              <a:rPr b="1" lang="en" sz="1600" u="sng"/>
              <a:t>Client</a:t>
            </a:r>
            <a:r>
              <a:rPr lang="en" sz="1600"/>
              <a:t> creates the receiver objects and the ConcreteCommand objects.</a:t>
            </a:r>
          </a:p>
          <a:p>
            <a:pPr indent="-330200" lvl="0" marL="457200" rtl="0">
              <a:spcBef>
                <a:spcPts val="0"/>
              </a:spcBef>
              <a:buSzPct val="100000"/>
            </a:pPr>
            <a:r>
              <a:rPr b="1" lang="en" sz="1600" u="sng"/>
              <a:t>Invoker</a:t>
            </a:r>
            <a:r>
              <a:rPr lang="en" sz="1600"/>
              <a:t> transfers the command to the receiver.</a:t>
            </a:r>
          </a:p>
          <a:p>
            <a:pPr indent="-330200" lvl="0" marL="457200" rtl="0">
              <a:spcBef>
                <a:spcPts val="0"/>
              </a:spcBef>
              <a:buSzPct val="100000"/>
            </a:pPr>
            <a:r>
              <a:rPr b="1" lang="en" sz="1600" u="sng"/>
              <a:t>Receiver</a:t>
            </a:r>
            <a:r>
              <a:rPr lang="en" sz="1600"/>
              <a:t> is a class that actually knows how to perform the commands</a:t>
            </a:r>
          </a:p>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pic>
        <p:nvPicPr>
          <p:cNvPr id="78" name="Shape 78"/>
          <p:cNvPicPr preferRelativeResize="0"/>
          <p:nvPr/>
        </p:nvPicPr>
        <p:blipFill>
          <a:blip r:embed="rId3">
            <a:alphaModFix/>
          </a:blip>
          <a:stretch>
            <a:fillRect/>
          </a:stretch>
        </p:blipFill>
        <p:spPr>
          <a:xfrm>
            <a:off x="152400" y="164900"/>
            <a:ext cx="8836699" cy="4826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Shape 83"/>
          <p:cNvSpPr txBox="1"/>
          <p:nvPr>
            <p:ph idx="4294967295" type="body"/>
          </p:nvPr>
        </p:nvSpPr>
        <p:spPr>
          <a:xfrm>
            <a:off x="340923" y="2336550"/>
            <a:ext cx="14556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09.05.XX</a:t>
            </a:r>
          </a:p>
        </p:txBody>
      </p:sp>
      <p:sp>
        <p:nvSpPr>
          <p:cNvPr id="84" name="Shape 84"/>
          <p:cNvSpPr txBox="1"/>
          <p:nvPr>
            <p:ph idx="4294967295" type="body"/>
          </p:nvPr>
        </p:nvSpPr>
        <p:spPr>
          <a:xfrm>
            <a:off x="3767754"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10.13.XX</a:t>
            </a:r>
          </a:p>
        </p:txBody>
      </p:sp>
      <p:sp>
        <p:nvSpPr>
          <p:cNvPr id="85" name="Shape 85"/>
          <p:cNvSpPr txBox="1"/>
          <p:nvPr>
            <p:ph idx="4294967295" type="body"/>
          </p:nvPr>
        </p:nvSpPr>
        <p:spPr>
          <a:xfrm>
            <a:off x="5416699"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10.20.XX</a:t>
            </a:r>
          </a:p>
        </p:txBody>
      </p:sp>
      <p:sp>
        <p:nvSpPr>
          <p:cNvPr id="86" name="Shape 86"/>
          <p:cNvSpPr txBox="1"/>
          <p:nvPr>
            <p:ph idx="4294967295" type="body"/>
          </p:nvPr>
        </p:nvSpPr>
        <p:spPr>
          <a:xfrm>
            <a:off x="7111511"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11.01.XX</a:t>
            </a:r>
          </a:p>
        </p:txBody>
      </p:sp>
      <p:sp>
        <p:nvSpPr>
          <p:cNvPr id="87" name="Shape 87"/>
          <p:cNvSpPr txBox="1"/>
          <p:nvPr>
            <p:ph idx="4294967295" type="body"/>
          </p:nvPr>
        </p:nvSpPr>
        <p:spPr>
          <a:xfrm>
            <a:off x="535602" y="116452"/>
            <a:ext cx="7855200" cy="4207200"/>
          </a:xfrm>
          <a:prstGeom prst="rect">
            <a:avLst/>
          </a:prstGeom>
        </p:spPr>
        <p:txBody>
          <a:bodyPr anchorCtr="0" anchor="t" bIns="91425" lIns="91425" rIns="91425" tIns="91425">
            <a:noAutofit/>
          </a:bodyPr>
          <a:lstStyle/>
          <a:p>
            <a:pPr lvl="0">
              <a:spcBef>
                <a:spcPts val="0"/>
              </a:spcBef>
              <a:buNone/>
            </a:pPr>
            <a:r>
              <a:rPr lang="en" sz="1400">
                <a:solidFill>
                  <a:schemeClr val="accent6"/>
                </a:solidFill>
              </a:rPr>
              <a:t>Example - </a:t>
            </a:r>
            <a:r>
              <a:rPr lang="en" sz="1400">
                <a:solidFill>
                  <a:schemeClr val="accent6"/>
                </a:solidFill>
                <a:latin typeface="Arial"/>
                <a:ea typeface="Arial"/>
                <a:cs typeface="Arial"/>
                <a:sym typeface="Arial"/>
              </a:rPr>
              <a:t>Program a Remote Control that can be used to control the devices in the house. </a:t>
            </a:r>
          </a:p>
          <a:p>
            <a:pPr lvl="0">
              <a:spcBef>
                <a:spcPts val="0"/>
              </a:spcBef>
              <a:buNone/>
            </a:pPr>
            <a:r>
              <a:rPr lang="en" sz="1000">
                <a:solidFill>
                  <a:srgbClr val="000000"/>
                </a:solidFill>
                <a:latin typeface="Arial"/>
                <a:ea typeface="Arial"/>
                <a:cs typeface="Arial"/>
                <a:sym typeface="Arial"/>
              </a:rPr>
              <a:t>					</a:t>
            </a:r>
          </a:p>
          <a:p>
            <a:pPr lvl="0">
              <a:spcBef>
                <a:spcPts val="0"/>
              </a:spcBef>
              <a:buNone/>
            </a:pPr>
            <a:r>
              <a:rPr lang="en" sz="1000">
                <a:solidFill>
                  <a:srgbClr val="000000"/>
                </a:solidFill>
                <a:latin typeface="Arial"/>
                <a:ea typeface="Arial"/>
                <a:cs typeface="Arial"/>
                <a:sym typeface="Arial"/>
              </a:rPr>
              <a:t>				</a:t>
            </a:r>
          </a:p>
          <a:p>
            <a:pPr lvl="0">
              <a:spcBef>
                <a:spcPts val="0"/>
              </a:spcBef>
              <a:buNone/>
            </a:pPr>
            <a:r>
              <a:rPr lang="en" sz="1000">
                <a:solidFill>
                  <a:srgbClr val="000000"/>
                </a:solidFill>
                <a:latin typeface="Arial"/>
                <a:ea typeface="Arial"/>
                <a:cs typeface="Arial"/>
                <a:sym typeface="Arial"/>
              </a:rPr>
              <a:t>			</a:t>
            </a:r>
          </a:p>
          <a:p>
            <a:pPr lvl="0">
              <a:spcBef>
                <a:spcPts val="0"/>
              </a:spcBef>
              <a:buNone/>
            </a:pPr>
            <a:r>
              <a:rPr lang="en" sz="1000">
                <a:solidFill>
                  <a:srgbClr val="000000"/>
                </a:solidFill>
                <a:latin typeface="Arial"/>
                <a:ea typeface="Arial"/>
                <a:cs typeface="Arial"/>
                <a:sym typeface="Arial"/>
              </a:rPr>
              <a:t>		</a:t>
            </a:r>
          </a:p>
          <a:p>
            <a:pPr lvl="0">
              <a:spcBef>
                <a:spcPts val="0"/>
              </a:spcBef>
              <a:buNone/>
            </a:pPr>
            <a:r>
              <a:t/>
            </a:r>
            <a:endParaRPr sz="1000"/>
          </a:p>
          <a:p>
            <a:pPr lvl="0" rtl="0">
              <a:spcBef>
                <a:spcPts val="0"/>
              </a:spcBef>
              <a:buNone/>
            </a:pPr>
            <a:r>
              <a:t/>
            </a:r>
            <a:endParaRPr sz="1000"/>
          </a:p>
        </p:txBody>
      </p:sp>
      <p:pic>
        <p:nvPicPr>
          <p:cNvPr descr="Screen Shot 2017-07-18 at 12.31.35 AM.png" id="88" name="Shape 88"/>
          <p:cNvPicPr preferRelativeResize="0"/>
          <p:nvPr/>
        </p:nvPicPr>
        <p:blipFill rotWithShape="1">
          <a:blip r:embed="rId3">
            <a:alphaModFix/>
          </a:blip>
          <a:srcRect b="8847" l="2275" r="15568" t="7847"/>
          <a:stretch/>
        </p:blipFill>
        <p:spPr>
          <a:xfrm>
            <a:off x="1365437" y="869425"/>
            <a:ext cx="6195529" cy="392646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idx="4294967295" type="body"/>
          </p:nvPr>
        </p:nvSpPr>
        <p:spPr>
          <a:xfrm>
            <a:off x="340923" y="2336550"/>
            <a:ext cx="14556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09.05.XX</a:t>
            </a:r>
          </a:p>
        </p:txBody>
      </p:sp>
      <p:sp>
        <p:nvSpPr>
          <p:cNvPr id="94" name="Shape 94"/>
          <p:cNvSpPr txBox="1"/>
          <p:nvPr>
            <p:ph idx="4294967295" type="body"/>
          </p:nvPr>
        </p:nvSpPr>
        <p:spPr>
          <a:xfrm>
            <a:off x="3767754"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10.13.XX</a:t>
            </a:r>
          </a:p>
        </p:txBody>
      </p:sp>
      <p:sp>
        <p:nvSpPr>
          <p:cNvPr id="95" name="Shape 95"/>
          <p:cNvSpPr txBox="1"/>
          <p:nvPr>
            <p:ph idx="4294967295" type="body"/>
          </p:nvPr>
        </p:nvSpPr>
        <p:spPr>
          <a:xfrm>
            <a:off x="5416699"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10.20.XX</a:t>
            </a:r>
          </a:p>
        </p:txBody>
      </p:sp>
      <p:sp>
        <p:nvSpPr>
          <p:cNvPr id="96" name="Shape 96"/>
          <p:cNvSpPr txBox="1"/>
          <p:nvPr>
            <p:ph idx="4294967295" type="body"/>
          </p:nvPr>
        </p:nvSpPr>
        <p:spPr>
          <a:xfrm>
            <a:off x="7111511"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11.01.XX</a:t>
            </a:r>
          </a:p>
        </p:txBody>
      </p:sp>
      <p:sp>
        <p:nvSpPr>
          <p:cNvPr id="97" name="Shape 97"/>
          <p:cNvSpPr txBox="1"/>
          <p:nvPr>
            <p:ph idx="4294967295" type="body"/>
          </p:nvPr>
        </p:nvSpPr>
        <p:spPr>
          <a:xfrm>
            <a:off x="497902" y="163027"/>
            <a:ext cx="7855200" cy="4207200"/>
          </a:xfrm>
          <a:prstGeom prst="rect">
            <a:avLst/>
          </a:prstGeom>
        </p:spPr>
        <p:txBody>
          <a:bodyPr anchorCtr="0" anchor="t" bIns="91425" lIns="91425" rIns="91425" tIns="91425">
            <a:noAutofit/>
          </a:bodyPr>
          <a:lstStyle/>
          <a:p>
            <a:pPr indent="-336550" lvl="0" marL="457200" rtl="0">
              <a:spcBef>
                <a:spcPts val="0"/>
              </a:spcBef>
              <a:buClr>
                <a:srgbClr val="F3F3F3"/>
              </a:buClr>
              <a:buSzPct val="100000"/>
              <a:buFont typeface="Arial"/>
            </a:pPr>
            <a:r>
              <a:rPr lang="en" sz="1700">
                <a:solidFill>
                  <a:srgbClr val="F3F3F3"/>
                </a:solidFill>
                <a:latin typeface="Arial"/>
                <a:ea typeface="Arial"/>
                <a:cs typeface="Arial"/>
                <a:sym typeface="Arial"/>
              </a:rPr>
              <a:t>Command Pattern allows you to decouple the requester of an action from the object that actually performs the action:</a:t>
            </a:r>
            <a:r>
              <a:rPr lang="en" sz="1100">
                <a:solidFill>
                  <a:srgbClr val="F3F3F3"/>
                </a:solidFill>
                <a:latin typeface="Arial"/>
                <a:ea typeface="Arial"/>
                <a:cs typeface="Arial"/>
                <a:sym typeface="Arial"/>
              </a:rPr>
              <a:t>					 	</a:t>
            </a:r>
          </a:p>
          <a:p>
            <a:pPr indent="-228600" lvl="0" marL="457200" rtl="0">
              <a:spcBef>
                <a:spcPts val="0"/>
              </a:spcBef>
              <a:spcAft>
                <a:spcPts val="0"/>
              </a:spcAft>
              <a:buClr>
                <a:srgbClr val="F3F3F3"/>
              </a:buClr>
              <a:buSzPct val="78571"/>
              <a:buFont typeface="Arial"/>
              <a:buNone/>
            </a:pPr>
            <a:r>
              <a:rPr lang="en" sz="1400">
                <a:solidFill>
                  <a:srgbClr val="F3F3F3"/>
                </a:solidFill>
                <a:latin typeface="Arial"/>
                <a:ea typeface="Arial"/>
                <a:cs typeface="Arial"/>
                <a:sym typeface="Arial"/>
              </a:rPr>
              <a:t>– Requester == remote control, Object == vendor classes </a:t>
            </a:r>
          </a:p>
          <a:p>
            <a:pPr lvl="0" rtl="0">
              <a:spcBef>
                <a:spcPts val="0"/>
              </a:spcBef>
              <a:spcAft>
                <a:spcPts val="0"/>
              </a:spcAft>
              <a:buNone/>
            </a:pPr>
            <a:r>
              <a:t/>
            </a:r>
            <a:endParaRPr sz="1400">
              <a:solidFill>
                <a:srgbClr val="000000"/>
              </a:solidFill>
              <a:latin typeface="Arial"/>
              <a:ea typeface="Arial"/>
              <a:cs typeface="Arial"/>
              <a:sym typeface="Arial"/>
            </a:endParaRPr>
          </a:p>
          <a:p>
            <a:pPr indent="-228600" lvl="0" marL="457200" rtl="0">
              <a:spcBef>
                <a:spcPts val="0"/>
              </a:spcBef>
              <a:spcAft>
                <a:spcPts val="0"/>
              </a:spcAft>
              <a:buClr>
                <a:srgbClr val="000000"/>
              </a:buClr>
              <a:buSzPct val="100000"/>
              <a:buFont typeface="Arial"/>
              <a:buNone/>
            </a:pPr>
            <a:r>
              <a:rPr lang="en" sz="1100">
                <a:solidFill>
                  <a:srgbClr val="000000"/>
                </a:solidFill>
                <a:latin typeface="Arial"/>
                <a:ea typeface="Arial"/>
                <a:cs typeface="Arial"/>
                <a:sym typeface="Arial"/>
              </a:rPr>
              <a:t>							</a:t>
            </a:r>
          </a:p>
          <a:p>
            <a:pPr lvl="0" rtl="0">
              <a:spcBef>
                <a:spcPts val="0"/>
              </a:spcBef>
              <a:spcAft>
                <a:spcPts val="0"/>
              </a:spcAft>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700">
                <a:solidFill>
                  <a:srgbClr val="000000"/>
                </a:solidFill>
                <a:latin typeface="Arial"/>
                <a:ea typeface="Arial"/>
                <a:cs typeface="Arial"/>
                <a:sym typeface="Arial"/>
              </a:rPr>
              <a:t> 							</a:t>
            </a:r>
          </a:p>
          <a:p>
            <a:pPr lvl="0" rtl="0">
              <a:spcBef>
                <a:spcPts val="0"/>
              </a:spcBef>
              <a:spcAft>
                <a:spcPts val="0"/>
              </a:spcAft>
              <a:buNone/>
            </a:pPr>
            <a:r>
              <a:rPr lang="en" sz="1100">
                <a:solidFill>
                  <a:srgbClr val="000000"/>
                </a:solidFill>
                <a:latin typeface="Arial"/>
                <a:ea typeface="Arial"/>
                <a:cs typeface="Arial"/>
                <a:sym typeface="Arial"/>
              </a:rPr>
              <a:t>						 					</a:t>
            </a:r>
          </a:p>
          <a:p>
            <a:pPr lvl="0">
              <a:spcBef>
                <a:spcPts val="0"/>
              </a:spcBef>
              <a:buNone/>
            </a:pPr>
            <a:r>
              <a:rPr lang="en" sz="1100">
                <a:solidFill>
                  <a:srgbClr val="000000"/>
                </a:solidFill>
                <a:latin typeface="Arial"/>
                <a:ea typeface="Arial"/>
                <a:cs typeface="Arial"/>
                <a:sym typeface="Arial"/>
              </a:rPr>
              <a:t>				</a:t>
            </a:r>
          </a:p>
          <a:p>
            <a:pPr lvl="0">
              <a:spcBef>
                <a:spcPts val="0"/>
              </a:spcBef>
              <a:buNone/>
            </a:pPr>
            <a:r>
              <a:rPr lang="en" sz="1100">
                <a:solidFill>
                  <a:srgbClr val="000000"/>
                </a:solidFill>
                <a:latin typeface="Arial"/>
                <a:ea typeface="Arial"/>
                <a:cs typeface="Arial"/>
                <a:sym typeface="Arial"/>
              </a:rPr>
              <a:t>			</a:t>
            </a:r>
          </a:p>
          <a:p>
            <a:pPr lvl="0">
              <a:spcBef>
                <a:spcPts val="0"/>
              </a:spcBef>
              <a:buNone/>
            </a:pPr>
            <a:r>
              <a:rPr lang="en" sz="1100">
                <a:solidFill>
                  <a:srgbClr val="000000"/>
                </a:solidFill>
                <a:latin typeface="Arial"/>
                <a:ea typeface="Arial"/>
                <a:cs typeface="Arial"/>
                <a:sym typeface="Arial"/>
              </a:rPr>
              <a:t>		</a:t>
            </a:r>
          </a:p>
          <a:p>
            <a:pPr lvl="0" rtl="0">
              <a:spcBef>
                <a:spcPts val="0"/>
              </a:spcBef>
              <a:buNone/>
            </a:pPr>
            <a:r>
              <a:t/>
            </a:r>
            <a:endParaRPr sz="1400">
              <a:solidFill>
                <a:schemeClr val="accent6"/>
              </a:solidFill>
              <a:latin typeface="Arial"/>
              <a:ea typeface="Arial"/>
              <a:cs typeface="Arial"/>
              <a:sym typeface="Arial"/>
            </a:endParaRP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t/>
            </a:r>
            <a:endParaRPr sz="1000"/>
          </a:p>
          <a:p>
            <a:pPr lvl="0" rtl="0">
              <a:spcBef>
                <a:spcPts val="0"/>
              </a:spcBef>
              <a:buNone/>
            </a:pPr>
            <a:r>
              <a:t/>
            </a:r>
            <a:endParaRPr sz="1000"/>
          </a:p>
        </p:txBody>
      </p:sp>
      <p:pic>
        <p:nvPicPr>
          <p:cNvPr descr="Screen Shot 2017-07-18 at 12.44.46 AM.png" id="98" name="Shape 98"/>
          <p:cNvPicPr preferRelativeResize="0"/>
          <p:nvPr/>
        </p:nvPicPr>
        <p:blipFill rotWithShape="1">
          <a:blip r:embed="rId3">
            <a:alphaModFix/>
          </a:blip>
          <a:srcRect b="6880" l="4727" r="15285" t="14491"/>
          <a:stretch/>
        </p:blipFill>
        <p:spPr>
          <a:xfrm>
            <a:off x="1078950" y="1172100"/>
            <a:ext cx="7017150" cy="38811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idx="4294967295" type="body"/>
          </p:nvPr>
        </p:nvSpPr>
        <p:spPr>
          <a:xfrm>
            <a:off x="340923" y="2336550"/>
            <a:ext cx="14556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09.05.XX</a:t>
            </a:r>
          </a:p>
        </p:txBody>
      </p:sp>
      <p:sp>
        <p:nvSpPr>
          <p:cNvPr id="104" name="Shape 104"/>
          <p:cNvSpPr txBox="1"/>
          <p:nvPr>
            <p:ph idx="4294967295" type="body"/>
          </p:nvPr>
        </p:nvSpPr>
        <p:spPr>
          <a:xfrm>
            <a:off x="3767754"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10.13.XX</a:t>
            </a:r>
          </a:p>
        </p:txBody>
      </p:sp>
      <p:sp>
        <p:nvSpPr>
          <p:cNvPr id="105" name="Shape 105"/>
          <p:cNvSpPr txBox="1"/>
          <p:nvPr>
            <p:ph idx="4294967295" type="body"/>
          </p:nvPr>
        </p:nvSpPr>
        <p:spPr>
          <a:xfrm>
            <a:off x="5416699"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10.20.XX</a:t>
            </a:r>
          </a:p>
        </p:txBody>
      </p:sp>
      <p:sp>
        <p:nvSpPr>
          <p:cNvPr id="106" name="Shape 106"/>
          <p:cNvSpPr txBox="1"/>
          <p:nvPr>
            <p:ph idx="4294967295" type="body"/>
          </p:nvPr>
        </p:nvSpPr>
        <p:spPr>
          <a:xfrm>
            <a:off x="7111511"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11.01.XX</a:t>
            </a:r>
          </a:p>
        </p:txBody>
      </p:sp>
      <p:sp>
        <p:nvSpPr>
          <p:cNvPr id="107" name="Shape 107"/>
          <p:cNvSpPr txBox="1"/>
          <p:nvPr>
            <p:ph idx="4294967295" type="body"/>
          </p:nvPr>
        </p:nvSpPr>
        <p:spPr>
          <a:xfrm>
            <a:off x="497902" y="163027"/>
            <a:ext cx="7855200" cy="4207200"/>
          </a:xfrm>
          <a:prstGeom prst="rect">
            <a:avLst/>
          </a:prstGeom>
        </p:spPr>
        <p:txBody>
          <a:bodyPr anchorCtr="0" anchor="t" bIns="91425" lIns="91425" rIns="91425" tIns="91425">
            <a:noAutofit/>
          </a:bodyPr>
          <a:lstStyle/>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t/>
            </a:r>
            <a:endParaRPr sz="1400">
              <a:solidFill>
                <a:schemeClr val="accent6"/>
              </a:solidFill>
              <a:latin typeface="Arial"/>
              <a:ea typeface="Arial"/>
              <a:cs typeface="Arial"/>
              <a:sym typeface="Arial"/>
            </a:endParaRP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t/>
            </a:r>
            <a:endParaRPr sz="1000"/>
          </a:p>
          <a:p>
            <a:pPr lvl="0" rtl="0">
              <a:spcBef>
                <a:spcPts val="0"/>
              </a:spcBef>
              <a:buNone/>
            </a:pPr>
            <a:r>
              <a:t/>
            </a:r>
            <a:endParaRPr sz="1000"/>
          </a:p>
        </p:txBody>
      </p:sp>
      <p:pic>
        <p:nvPicPr>
          <p:cNvPr descr="Screen Shot 2017-07-18 at 12.46.53 AM.png" id="108" name="Shape 108"/>
          <p:cNvPicPr preferRelativeResize="0"/>
          <p:nvPr/>
        </p:nvPicPr>
        <p:blipFill rotWithShape="1">
          <a:blip r:embed="rId3">
            <a:alphaModFix/>
          </a:blip>
          <a:srcRect b="7176" l="1616" r="15471" t="9663"/>
          <a:stretch/>
        </p:blipFill>
        <p:spPr>
          <a:xfrm>
            <a:off x="1200262" y="473525"/>
            <a:ext cx="6823076" cy="427702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Shape 113"/>
          <p:cNvSpPr txBox="1"/>
          <p:nvPr>
            <p:ph idx="4294967295" type="body"/>
          </p:nvPr>
        </p:nvSpPr>
        <p:spPr>
          <a:xfrm>
            <a:off x="340923" y="2336550"/>
            <a:ext cx="14556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09.05.XX</a:t>
            </a:r>
          </a:p>
        </p:txBody>
      </p:sp>
      <p:sp>
        <p:nvSpPr>
          <p:cNvPr id="114" name="Shape 114"/>
          <p:cNvSpPr txBox="1"/>
          <p:nvPr>
            <p:ph idx="4294967295" type="body"/>
          </p:nvPr>
        </p:nvSpPr>
        <p:spPr>
          <a:xfrm>
            <a:off x="3767754"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10.13.XX</a:t>
            </a:r>
          </a:p>
        </p:txBody>
      </p:sp>
      <p:sp>
        <p:nvSpPr>
          <p:cNvPr id="115" name="Shape 115"/>
          <p:cNvSpPr txBox="1"/>
          <p:nvPr>
            <p:ph idx="4294967295" type="body"/>
          </p:nvPr>
        </p:nvSpPr>
        <p:spPr>
          <a:xfrm>
            <a:off x="5416699"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10.20.XX</a:t>
            </a:r>
          </a:p>
        </p:txBody>
      </p:sp>
      <p:sp>
        <p:nvSpPr>
          <p:cNvPr id="116" name="Shape 116"/>
          <p:cNvSpPr txBox="1"/>
          <p:nvPr>
            <p:ph idx="4294967295" type="body"/>
          </p:nvPr>
        </p:nvSpPr>
        <p:spPr>
          <a:xfrm>
            <a:off x="7111511" y="2336550"/>
            <a:ext cx="1315500" cy="470400"/>
          </a:xfrm>
          <a:prstGeom prst="rect">
            <a:avLst/>
          </a:prstGeom>
        </p:spPr>
        <p:txBody>
          <a:bodyPr anchorCtr="0" anchor="ctr" bIns="91425" lIns="91425" rIns="91425" tIns="91425">
            <a:noAutofit/>
          </a:bodyPr>
          <a:lstStyle/>
          <a:p>
            <a:pPr lvl="0" rtl="0" algn="ctr">
              <a:lnSpc>
                <a:spcPct val="100000"/>
              </a:lnSpc>
              <a:spcBef>
                <a:spcPts val="0"/>
              </a:spcBef>
              <a:spcAft>
                <a:spcPts val="0"/>
              </a:spcAft>
              <a:buNone/>
            </a:pPr>
            <a:r>
              <a:rPr b="1" lang="en" sz="1600">
                <a:solidFill>
                  <a:schemeClr val="lt1"/>
                </a:solidFill>
              </a:rPr>
              <a:t>11.01.XX</a:t>
            </a:r>
          </a:p>
        </p:txBody>
      </p:sp>
      <p:sp>
        <p:nvSpPr>
          <p:cNvPr id="117" name="Shape 117"/>
          <p:cNvSpPr txBox="1"/>
          <p:nvPr>
            <p:ph idx="4294967295" type="body"/>
          </p:nvPr>
        </p:nvSpPr>
        <p:spPr>
          <a:xfrm>
            <a:off x="497902" y="163027"/>
            <a:ext cx="7855200" cy="4207200"/>
          </a:xfrm>
          <a:prstGeom prst="rect">
            <a:avLst/>
          </a:prstGeom>
        </p:spPr>
        <p:txBody>
          <a:bodyPr anchorCtr="0" anchor="t" bIns="91425" lIns="91425" rIns="91425" tIns="91425">
            <a:noAutofit/>
          </a:bodyPr>
          <a:lstStyle/>
          <a:p>
            <a:pPr lvl="0" rtl="0">
              <a:spcBef>
                <a:spcPts val="0"/>
              </a:spcBef>
              <a:spcAft>
                <a:spcPts val="0"/>
              </a:spcAft>
              <a:buNone/>
            </a:pPr>
            <a:r>
              <a:t/>
            </a:r>
            <a:endParaRPr sz="1400">
              <a:solidFill>
                <a:srgbClr val="000000"/>
              </a:solidFill>
              <a:latin typeface="Arial"/>
              <a:ea typeface="Arial"/>
              <a:cs typeface="Arial"/>
              <a:sym typeface="Arial"/>
            </a:endParaRPr>
          </a:p>
          <a:p>
            <a:pPr indent="-228600" lvl="0" marL="457200" rtl="0">
              <a:spcBef>
                <a:spcPts val="0"/>
              </a:spcBef>
              <a:spcAft>
                <a:spcPts val="0"/>
              </a:spcAft>
              <a:buClr>
                <a:srgbClr val="000000"/>
              </a:buClr>
              <a:buSzPct val="100000"/>
              <a:buFont typeface="Arial"/>
              <a:buNone/>
            </a:pPr>
            <a:r>
              <a:rPr lang="en" sz="1100">
                <a:solidFill>
                  <a:srgbClr val="000000"/>
                </a:solidFill>
                <a:latin typeface="Arial"/>
                <a:ea typeface="Arial"/>
                <a:cs typeface="Arial"/>
                <a:sym typeface="Arial"/>
              </a:rPr>
              <a:t>							</a:t>
            </a:r>
          </a:p>
          <a:p>
            <a:pPr lvl="0" rtl="0">
              <a:spcBef>
                <a:spcPts val="0"/>
              </a:spcBef>
              <a:spcAft>
                <a:spcPts val="0"/>
              </a:spcAft>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700">
                <a:solidFill>
                  <a:srgbClr val="000000"/>
                </a:solidFill>
                <a:latin typeface="Arial"/>
                <a:ea typeface="Arial"/>
                <a:cs typeface="Arial"/>
                <a:sym typeface="Arial"/>
              </a:rPr>
              <a:t> 							</a:t>
            </a:r>
          </a:p>
          <a:p>
            <a:pPr lvl="0" rtl="0">
              <a:spcBef>
                <a:spcPts val="0"/>
              </a:spcBef>
              <a:spcAft>
                <a:spcPts val="0"/>
              </a:spcAft>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rPr lang="en" sz="1100">
                <a:solidFill>
                  <a:srgbClr val="000000"/>
                </a:solidFill>
                <a:latin typeface="Arial"/>
                <a:ea typeface="Arial"/>
                <a:cs typeface="Arial"/>
                <a:sym typeface="Arial"/>
              </a:rPr>
              <a:t>		</a:t>
            </a:r>
          </a:p>
          <a:p>
            <a:pPr lvl="0" rtl="0">
              <a:spcBef>
                <a:spcPts val="0"/>
              </a:spcBef>
              <a:buNone/>
            </a:pPr>
            <a:r>
              <a:t/>
            </a:r>
            <a:endParaRPr sz="1400">
              <a:solidFill>
                <a:schemeClr val="accent6"/>
              </a:solidFill>
              <a:latin typeface="Arial"/>
              <a:ea typeface="Arial"/>
              <a:cs typeface="Arial"/>
              <a:sym typeface="Arial"/>
            </a:endParaRP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rPr lang="en" sz="1000">
                <a:solidFill>
                  <a:srgbClr val="000000"/>
                </a:solidFill>
                <a:latin typeface="Arial"/>
                <a:ea typeface="Arial"/>
                <a:cs typeface="Arial"/>
                <a:sym typeface="Arial"/>
              </a:rPr>
              <a:t>		</a:t>
            </a:r>
          </a:p>
          <a:p>
            <a:pPr lvl="0" rtl="0">
              <a:spcBef>
                <a:spcPts val="0"/>
              </a:spcBef>
              <a:buNone/>
            </a:pPr>
            <a:r>
              <a:t/>
            </a:r>
            <a:endParaRPr sz="1000"/>
          </a:p>
          <a:p>
            <a:pPr lvl="0" rtl="0">
              <a:spcBef>
                <a:spcPts val="0"/>
              </a:spcBef>
              <a:buNone/>
            </a:pPr>
            <a:r>
              <a:t/>
            </a:r>
            <a:endParaRPr sz="1000"/>
          </a:p>
        </p:txBody>
      </p:sp>
      <p:pic>
        <p:nvPicPr>
          <p:cNvPr descr="Screen Shot 2017-07-18 at 12.47.54 AM.png" id="118" name="Shape 118"/>
          <p:cNvPicPr preferRelativeResize="0"/>
          <p:nvPr/>
        </p:nvPicPr>
        <p:blipFill rotWithShape="1">
          <a:blip r:embed="rId3">
            <a:alphaModFix/>
          </a:blip>
          <a:srcRect b="6793" l="1373" r="14902" t="10561"/>
          <a:stretch/>
        </p:blipFill>
        <p:spPr>
          <a:xfrm>
            <a:off x="1237624" y="477375"/>
            <a:ext cx="6890276" cy="4250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Shape 123"/>
          <p:cNvSpPr txBox="1"/>
          <p:nvPr>
            <p:ph idx="4294967295" type="body"/>
          </p:nvPr>
        </p:nvSpPr>
        <p:spPr>
          <a:xfrm>
            <a:off x="340923" y="2336550"/>
            <a:ext cx="1455599" cy="470400"/>
          </a:xfrm>
          <a:prstGeom prst="rect">
            <a:avLst/>
          </a:prstGeom>
        </p:spPr>
        <p:txBody>
          <a:bodyPr anchorCtr="0" anchor="ctr" bIns="91425" lIns="91425" rIns="91425" tIns="91425">
            <a:noAutofit/>
          </a:bodyPr>
          <a:lstStyle/>
          <a:p>
            <a:pPr lvl="0" algn="ctr">
              <a:lnSpc>
                <a:spcPct val="100000"/>
              </a:lnSpc>
              <a:spcBef>
                <a:spcPts val="0"/>
              </a:spcBef>
              <a:spcAft>
                <a:spcPts val="0"/>
              </a:spcAft>
              <a:buNone/>
            </a:pPr>
            <a:r>
              <a:rPr b="1" lang="en" sz="1600">
                <a:solidFill>
                  <a:schemeClr val="lt1"/>
                </a:solidFill>
              </a:rPr>
              <a:t>09.05.XX</a:t>
            </a:r>
          </a:p>
        </p:txBody>
      </p:sp>
      <p:sp>
        <p:nvSpPr>
          <p:cNvPr id="124" name="Shape 124"/>
          <p:cNvSpPr txBox="1"/>
          <p:nvPr>
            <p:ph idx="4294967295" type="body"/>
          </p:nvPr>
        </p:nvSpPr>
        <p:spPr>
          <a:xfrm>
            <a:off x="3767754" y="2336550"/>
            <a:ext cx="1315499" cy="470400"/>
          </a:xfrm>
          <a:prstGeom prst="rect">
            <a:avLst/>
          </a:prstGeom>
        </p:spPr>
        <p:txBody>
          <a:bodyPr anchorCtr="0" anchor="ctr" bIns="91425" lIns="91425" rIns="91425" tIns="91425">
            <a:noAutofit/>
          </a:bodyPr>
          <a:lstStyle/>
          <a:p>
            <a:pPr lvl="0" algn="ctr">
              <a:lnSpc>
                <a:spcPct val="100000"/>
              </a:lnSpc>
              <a:spcBef>
                <a:spcPts val="0"/>
              </a:spcBef>
              <a:spcAft>
                <a:spcPts val="0"/>
              </a:spcAft>
              <a:buNone/>
            </a:pPr>
            <a:r>
              <a:rPr b="1" lang="en" sz="1600">
                <a:solidFill>
                  <a:schemeClr val="lt1"/>
                </a:solidFill>
              </a:rPr>
              <a:t>10.13.XX</a:t>
            </a:r>
          </a:p>
        </p:txBody>
      </p:sp>
      <p:sp>
        <p:nvSpPr>
          <p:cNvPr id="125" name="Shape 125"/>
          <p:cNvSpPr txBox="1"/>
          <p:nvPr>
            <p:ph idx="4294967295" type="body"/>
          </p:nvPr>
        </p:nvSpPr>
        <p:spPr>
          <a:xfrm>
            <a:off x="5416699" y="2336550"/>
            <a:ext cx="1315499" cy="470400"/>
          </a:xfrm>
          <a:prstGeom prst="rect">
            <a:avLst/>
          </a:prstGeom>
        </p:spPr>
        <p:txBody>
          <a:bodyPr anchorCtr="0" anchor="ctr" bIns="91425" lIns="91425" rIns="91425" tIns="91425">
            <a:noAutofit/>
          </a:bodyPr>
          <a:lstStyle/>
          <a:p>
            <a:pPr lvl="0" algn="ctr">
              <a:lnSpc>
                <a:spcPct val="100000"/>
              </a:lnSpc>
              <a:spcBef>
                <a:spcPts val="0"/>
              </a:spcBef>
              <a:spcAft>
                <a:spcPts val="0"/>
              </a:spcAft>
              <a:buNone/>
            </a:pPr>
            <a:r>
              <a:rPr b="1" lang="en" sz="1600">
                <a:solidFill>
                  <a:schemeClr val="lt1"/>
                </a:solidFill>
              </a:rPr>
              <a:t>10.20.XX</a:t>
            </a:r>
          </a:p>
        </p:txBody>
      </p:sp>
      <p:sp>
        <p:nvSpPr>
          <p:cNvPr id="126" name="Shape 126"/>
          <p:cNvSpPr txBox="1"/>
          <p:nvPr>
            <p:ph idx="4294967295" type="body"/>
          </p:nvPr>
        </p:nvSpPr>
        <p:spPr>
          <a:xfrm>
            <a:off x="7111511" y="2336550"/>
            <a:ext cx="1315499" cy="470400"/>
          </a:xfrm>
          <a:prstGeom prst="rect">
            <a:avLst/>
          </a:prstGeom>
        </p:spPr>
        <p:txBody>
          <a:bodyPr anchorCtr="0" anchor="ctr" bIns="91425" lIns="91425" rIns="91425" tIns="91425">
            <a:noAutofit/>
          </a:bodyPr>
          <a:lstStyle/>
          <a:p>
            <a:pPr lvl="0" algn="ctr">
              <a:lnSpc>
                <a:spcPct val="100000"/>
              </a:lnSpc>
              <a:spcBef>
                <a:spcPts val="0"/>
              </a:spcBef>
              <a:spcAft>
                <a:spcPts val="0"/>
              </a:spcAft>
              <a:buNone/>
            </a:pPr>
            <a:r>
              <a:rPr b="1" lang="en" sz="1600">
                <a:solidFill>
                  <a:schemeClr val="lt1"/>
                </a:solidFill>
              </a:rPr>
              <a:t>11.01.XX</a:t>
            </a:r>
          </a:p>
        </p:txBody>
      </p:sp>
      <p:sp>
        <p:nvSpPr>
          <p:cNvPr id="127" name="Shape 127"/>
          <p:cNvSpPr txBox="1"/>
          <p:nvPr>
            <p:ph idx="4294967295" type="body"/>
          </p:nvPr>
        </p:nvSpPr>
        <p:spPr>
          <a:xfrm>
            <a:off x="644277" y="481277"/>
            <a:ext cx="7855200" cy="4207200"/>
          </a:xfrm>
          <a:prstGeom prst="rect">
            <a:avLst/>
          </a:prstGeom>
        </p:spPr>
        <p:txBody>
          <a:bodyPr anchorCtr="0" anchor="t" bIns="91425" lIns="91425" rIns="91425" tIns="91425">
            <a:noAutofit/>
          </a:bodyPr>
          <a:lstStyle/>
          <a:p>
            <a:pPr lvl="0" rtl="0">
              <a:lnSpc>
                <a:spcPct val="130000"/>
              </a:lnSpc>
              <a:spcBef>
                <a:spcPts val="1700"/>
              </a:spcBef>
              <a:spcAft>
                <a:spcPts val="400"/>
              </a:spcAft>
              <a:buNone/>
            </a:pPr>
            <a:r>
              <a:rPr lang="en" sz="1700">
                <a:solidFill>
                  <a:schemeClr val="accent6"/>
                </a:solidFill>
                <a:latin typeface="Georgia"/>
                <a:ea typeface="Georgia"/>
                <a:cs typeface="Georgia"/>
                <a:sym typeface="Georgia"/>
              </a:rPr>
              <a:t>Real life Example</a:t>
            </a:r>
          </a:p>
          <a:p>
            <a:pPr indent="-342900" lvl="0" marL="749300" rtl="0">
              <a:spcBef>
                <a:spcPts val="0"/>
              </a:spcBef>
              <a:spcAft>
                <a:spcPts val="1700"/>
              </a:spcAft>
              <a:buClr>
                <a:schemeClr val="accent6"/>
              </a:buClr>
              <a:buSzPct val="100000"/>
              <a:buFont typeface="Arial"/>
              <a:buAutoNum type="arabicPeriod"/>
            </a:pPr>
            <a:r>
              <a:rPr lang="en">
                <a:solidFill>
                  <a:schemeClr val="accent6"/>
                </a:solidFill>
                <a:latin typeface="Arial"/>
                <a:ea typeface="Arial"/>
                <a:cs typeface="Arial"/>
                <a:sym typeface="Arial"/>
              </a:rPr>
              <a:t>Create a record in DB.</a:t>
            </a:r>
          </a:p>
          <a:p>
            <a:pPr indent="-342900" lvl="0" marL="749300" rtl="0">
              <a:spcBef>
                <a:spcPts val="0"/>
              </a:spcBef>
              <a:spcAft>
                <a:spcPts val="1700"/>
              </a:spcAft>
              <a:buClr>
                <a:schemeClr val="accent6"/>
              </a:buClr>
              <a:buSzPct val="100000"/>
              <a:buFont typeface="Arial"/>
              <a:buAutoNum type="arabicPeriod"/>
            </a:pPr>
            <a:r>
              <a:rPr lang="en">
                <a:solidFill>
                  <a:schemeClr val="accent6"/>
                </a:solidFill>
                <a:latin typeface="Arial"/>
                <a:ea typeface="Arial"/>
                <a:cs typeface="Arial"/>
                <a:sym typeface="Arial"/>
              </a:rPr>
              <a:t>Call a service to update a related record.</a:t>
            </a:r>
          </a:p>
          <a:p>
            <a:pPr indent="-342900" lvl="0" marL="749300" rtl="0">
              <a:spcBef>
                <a:spcPts val="0"/>
              </a:spcBef>
              <a:spcAft>
                <a:spcPts val="1100"/>
              </a:spcAft>
              <a:buClr>
                <a:schemeClr val="accent6"/>
              </a:buClr>
              <a:buSzPct val="100000"/>
              <a:buFont typeface="Arial"/>
              <a:buAutoNum type="arabicPeriod"/>
            </a:pPr>
            <a:r>
              <a:rPr lang="en">
                <a:solidFill>
                  <a:schemeClr val="accent6"/>
                </a:solidFill>
                <a:latin typeface="Arial"/>
                <a:ea typeface="Arial"/>
                <a:cs typeface="Arial"/>
                <a:sym typeface="Arial"/>
              </a:rPr>
              <a:t>Call another service to log a ticket.</a:t>
            </a:r>
          </a:p>
          <a:p>
            <a:pPr indent="-228600" lvl="0" marL="457200" rtl="0">
              <a:spcBef>
                <a:spcPts val="0"/>
              </a:spcBef>
              <a:spcAft>
                <a:spcPts val="1100"/>
              </a:spcAft>
              <a:buClr>
                <a:schemeClr val="accent6"/>
              </a:buClr>
              <a:buFont typeface="Arial"/>
            </a:pPr>
            <a:r>
              <a:rPr lang="en">
                <a:solidFill>
                  <a:schemeClr val="accent6"/>
                </a:solidFill>
                <a:latin typeface="Arial"/>
                <a:ea typeface="Arial"/>
                <a:cs typeface="Arial"/>
                <a:sym typeface="Arial"/>
              </a:rPr>
              <a:t>To perform this in a transactional manner, each operation is implemented as a command with undo operation. At the end of each step, the command is pushed onto a stack. If the operation fails at some step, then we pop the commands from the stack and call undo operation on each of the command popped out. The undo operation of each step is defined in that command implementation to reverse the earlier command.execute().</a:t>
            </a:r>
          </a:p>
          <a:p>
            <a:pPr lvl="0">
              <a:spcBef>
                <a:spcPts val="0"/>
              </a:spcBef>
              <a:buNone/>
            </a:pPr>
            <a:r>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